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0FA0AB-8B72-490F-9643-EBE04D129DFA}">
  <a:tblStyle styleId="{950FA0AB-8B72-490F-9643-EBE04D129DF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BB59BA5-A316-4F0C-B1F7-CDF80446704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5bfe19e2f_0_1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5bfe19e2f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7da31876a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7da31876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5bfe19e2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5bfe19e2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5bfe19e2f_0_2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5bfe19e2f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mountvernon.org/library/digitalhistory/digital-encyclopedia/article/disease-in-the-revolutionary-war" TargetMode="External"/><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ww.mountvernon.org/library/digitalhistory/digital-encyclopedia/article/disease-in-the-revolutionary-war" TargetMode="External"/><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Disease in the Revolutionary War</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3738" y="1662938"/>
          <a:ext cx="3000000" cy="3000000"/>
        </p:xfrm>
        <a:graphic>
          <a:graphicData uri="http://schemas.openxmlformats.org/drawingml/2006/table">
            <a:tbl>
              <a:tblPr>
                <a:noFill/>
                <a:tableStyleId>{950FA0AB-8B72-490F-9643-EBE04D129DFA}</a:tableStyleId>
              </a:tblPr>
              <a:tblGrid>
                <a:gridCol w="5080025"/>
                <a:gridCol w="178487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first years of the Revolutionary War, George Washington and his Continental Army faced a threat that proved deadlier than the British: a smallpox epidemic, lasting from 1775-1782 … After heavy losses [due to smallpox outbreaks] in Boston and Quebec, Washington implemented the first mass immunization policy in American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Smallpox… can take up to fourteen days before a person exposed to the virus will show symptoms… Death often comes within about two weeks… European colonization introduced smallpox to the Americas in the sixteenth century. Over the course of a little more than three centuries, outbreaks of the disease appeared sporadically in colonial America.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is difficult to track smallpox deaths during the Revolutionary War, but estimates indicate that Washington’s army lost more troops to disease in general than in combat. One study suggests that for every soldier who fell to the British, ten died from some sort of disease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British troops arriving from Europe were more likely to be immune to the disease, either through inoculation or natural exposure. This was not true of Washington’s forces. As soldiers concentrated themselves in camp, the chances of a smallpox outbreak increased… Washington… struggled with the question of inoculation. Doing so would not only risk an outbreak; it would also leave a portion of the army unfit for battle while they recovered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was for these reasons that Washington decided against inoculation during his army’s first encounter with smallpox: the Siege of Boston in 1775… When the British gave up the city in the spring of 1776, the outbreak became even harder to control. Refugees spread smallpox throughout Massachusetts, and Boston’s outbreak continued until the end of summer… These losses signaled to Washington… that the army’s smallpox policy was not effective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weeks of indecision, Washington issued the order to have all troops inoculated on February 5, 1777, in a letter to President John Hancock. The next day, a second letter was sent to Dr. William Shippen, Jr. that ordered all recruits arriving in Philadelphia to be inoculated. The practice [of mass inoculation] was soon implemented across the colonies. Army physicians also inoculated veteran soldiers… yet to be exposed. Washington needed the process to be done in secret. He feared that the British would learn of the army’s temporary weakness and use it to their advantage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Brenda Thacker, “Disease in the Revolutionary War,” The George Washington Presidential Library</a:t>
                      </a:r>
                      <a:r>
                        <a:rPr lang="en" sz="1100">
                          <a:solidFill>
                            <a:schemeClr val="dk1"/>
                          </a:solidFill>
                          <a:latin typeface="Halant"/>
                          <a:ea typeface="Halant"/>
                          <a:cs typeface="Halant"/>
                          <a:sym typeface="Halant"/>
                        </a:rPr>
                        <a:t>. (</a:t>
                      </a:r>
                      <a:r>
                        <a:rPr lang="en" sz="1100" u="sng">
                          <a:solidFill>
                            <a:schemeClr val="hlink"/>
                          </a:solidFill>
                          <a:latin typeface="Halant"/>
                          <a:ea typeface="Halant"/>
                          <a:cs typeface="Halant"/>
                          <a:sym typeface="Halant"/>
                          <a:hlinkClick r:id="rId4"/>
                        </a:rPr>
                        <a:t>Link to Full Article</a:t>
                      </a:r>
                      <a:r>
                        <a:rPr lang="en" sz="1100">
                          <a:solidFill>
                            <a:schemeClr val="dk1"/>
                          </a:solidFill>
                          <a:latin typeface="Halant"/>
                          <a:ea typeface="Halant"/>
                          <a:cs typeface="Halant"/>
                          <a:sym typeface="Halant"/>
                        </a:rPr>
                        <a:t>)</a:t>
                      </a:r>
                      <a:endParaRPr sz="1100">
                        <a:solidFill>
                          <a:schemeClr val="dk1"/>
                        </a:solidFill>
                        <a:latin typeface="Halant"/>
                        <a:ea typeface="Halant"/>
                        <a:cs typeface="Halant"/>
                        <a:sym typeface="Halant"/>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a major contribution to the war effort by George Washington?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impact did smallpox have on the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was Washington hesitant to implement mass inoculation?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smallpox impact the war effort from 1775-1776?</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Why did Washington keep his inoculation campaign a secret?</a:t>
                      </a:r>
                      <a:endParaRPr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0" y="7638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05" name="Google Shape;105;p25" title="Context@2x transparent.png"/>
          <p:cNvPicPr preferRelativeResize="0"/>
          <p:nvPr/>
        </p:nvPicPr>
        <p:blipFill rotWithShape="1">
          <a:blip r:embed="rId5">
            <a:alphaModFix/>
          </a:blip>
          <a:srcRect b="0" l="0" r="0" t="0"/>
          <a:stretch/>
        </p:blipFill>
        <p:spPr>
          <a:xfrm>
            <a:off x="812725" y="763861"/>
            <a:ext cx="850200" cy="850200"/>
          </a:xfrm>
          <a:prstGeom prst="rect">
            <a:avLst/>
          </a:prstGeom>
          <a:noFill/>
          <a:ln>
            <a:noFill/>
          </a:ln>
        </p:spPr>
      </p:pic>
      <p:sp>
        <p:nvSpPr>
          <p:cNvPr id="106" name="Google Shape;106;p25"/>
          <p:cNvSpPr txBox="1"/>
          <p:nvPr/>
        </p:nvSpPr>
        <p:spPr>
          <a:xfrm>
            <a:off x="468855" y="497705"/>
            <a:ext cx="68343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  Date: ________ Class: ___________________</a:t>
            </a:r>
            <a:endParaRPr b="1"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graphicFrame>
        <p:nvGraphicFramePr>
          <p:cNvPr id="111" name="Google Shape;111;p26"/>
          <p:cNvGraphicFramePr/>
          <p:nvPr/>
        </p:nvGraphicFramePr>
        <p:xfrm>
          <a:off x="468855" y="1110952"/>
          <a:ext cx="3000000" cy="3000000"/>
        </p:xfrm>
        <a:graphic>
          <a:graphicData uri="http://schemas.openxmlformats.org/drawingml/2006/table">
            <a:tbl>
              <a:tblPr>
                <a:noFill/>
                <a:tableStyleId>{1BB59BA5-A316-4F0C-B1F7-CDF804467041}</a:tableStyleId>
              </a:tblPr>
              <a:tblGrid>
                <a:gridCol w="3709900"/>
                <a:gridCol w="3124425"/>
              </a:tblGrid>
              <a:tr h="79050">
                <a:tc gridSpan="2">
                  <a:txBody>
                    <a:bodyPr/>
                    <a:lstStyle/>
                    <a:p>
                      <a:pPr indent="0" lvl="0" marL="0" rtl="0" algn="l">
                        <a:spcBef>
                          <a:spcPts val="0"/>
                        </a:spcBef>
                        <a:spcAft>
                          <a:spcPts val="0"/>
                        </a:spcAft>
                        <a:buNone/>
                      </a:pPr>
                      <a:r>
                        <a:rPr lang="en" sz="1300">
                          <a:latin typeface="Halant"/>
                          <a:ea typeface="Halant"/>
                          <a:cs typeface="Halant"/>
                          <a:sym typeface="Halant"/>
                        </a:rPr>
                        <a:t>Source: </a:t>
                      </a:r>
                      <a:r>
                        <a:rPr lang="en" sz="1300">
                          <a:solidFill>
                            <a:schemeClr val="dk1"/>
                          </a:solidFill>
                          <a:latin typeface="Halant"/>
                          <a:ea typeface="Halant"/>
                          <a:cs typeface="Halant"/>
                          <a:sym typeface="Halant"/>
                        </a:rPr>
                        <a:t>George Washington, “Letter to Lt. Colonel David Grier,” March 12, 1777.</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Note: Washington instructs Grier to send new soldiers to Philadelphia so they could be inoculated for smallpox. In early February 1777, just before this letter was written, Washington created a mandated system of inoculating his soldiers.</a:t>
                      </a:r>
                      <a:endParaRPr sz="11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419900">
                <a:tc>
                  <a:txBody>
                    <a:bodyPr/>
                    <a:lstStyle/>
                    <a:p>
                      <a:pPr indent="0" lvl="0" marL="0" rtl="0" algn="l">
                        <a:lnSpc>
                          <a:spcPct val="115000"/>
                        </a:lnSpc>
                        <a:spcBef>
                          <a:spcPts val="0"/>
                        </a:spcBef>
                        <a:spcAft>
                          <a:spcPts val="0"/>
                        </a:spcAft>
                        <a:buClr>
                          <a:schemeClr val="dk1"/>
                        </a:buClr>
                        <a:buSzPts val="1200"/>
                        <a:buFont typeface="Arial"/>
                        <a:buNone/>
                      </a:pPr>
                      <a:r>
                        <a:rPr b="1" lang="en" sz="1200">
                          <a:latin typeface="Inter"/>
                          <a:ea typeface="Inter"/>
                          <a:cs typeface="Inter"/>
                          <a:sym typeface="Inter"/>
                        </a:rPr>
                        <a:t>Head Quarters Morris Town 12th March 1777 </a:t>
                      </a:r>
                      <a:endParaRPr b="1"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Sir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 are hereby required immediately to send me an exact return of your regiment, and to send all your recruits, who have had the small pox to join the Army. Those, who have not, are to be sent to Philadelphia, and put under the direction of the commanding officer there, who will have them inoculated. You are to leave a sufficient number of proper officers to carry on the recruiting service, who are to bring up their men as soon as they are ready. No pleas, of delay, on account of the dispersion of the officers can be admitted, as every commanding officer ought to know where his inferior officers are, and they what recruits they have, and where they are to be found.</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 are to remain at Philadelphia, to procure arms clothing &amp;c., and send on, your Major to Camp, to  receive your detachments.  Your Lieut. Colonel is also to come on, as soon as circumstances will permit.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I am Sir</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Your most humble servant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Go: Washington</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2" name="Google Shape;112;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Smallpox Inoculation Letter</a:t>
            </a:r>
            <a:endParaRPr sz="2500">
              <a:solidFill>
                <a:schemeClr val="dk1"/>
              </a:solidFill>
              <a:latin typeface="Plus Jakarta Sans"/>
              <a:ea typeface="Plus Jakarta Sans"/>
              <a:cs typeface="Plus Jakarta Sans"/>
              <a:sym typeface="Plus Jakarta Sans"/>
            </a:endParaRPr>
          </a:p>
        </p:txBody>
      </p:sp>
      <p:pic>
        <p:nvPicPr>
          <p:cNvPr id="113" name="Google Shape;113;p26"/>
          <p:cNvPicPr preferRelativeResize="0"/>
          <p:nvPr/>
        </p:nvPicPr>
        <p:blipFill>
          <a:blip r:embed="rId3">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title="Smallpox Letter.jpg"/>
          <p:cNvPicPr preferRelativeResize="0"/>
          <p:nvPr/>
        </p:nvPicPr>
        <p:blipFill>
          <a:blip r:embed="rId5">
            <a:alphaModFix/>
          </a:blip>
          <a:stretch>
            <a:fillRect/>
          </a:stretch>
        </p:blipFill>
        <p:spPr>
          <a:xfrm>
            <a:off x="4288643" y="2502425"/>
            <a:ext cx="3014507" cy="490349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23" name="Google Shape;123;p27"/>
          <p:cNvGraphicFramePr/>
          <p:nvPr/>
        </p:nvGraphicFramePr>
        <p:xfrm>
          <a:off x="472467" y="913602"/>
          <a:ext cx="3000000" cy="3000000"/>
        </p:xfrm>
        <a:graphic>
          <a:graphicData uri="http://schemas.openxmlformats.org/drawingml/2006/table">
            <a:tbl>
              <a:tblPr>
                <a:noFill/>
                <a:tableStyleId>{1BB59BA5-A316-4F0C-B1F7-CDF804467041}</a:tableStyleId>
              </a:tblPr>
              <a:tblGrid>
                <a:gridCol w="2078050"/>
                <a:gridCol w="2475875"/>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24" name="Google Shape;124;p27"/>
          <p:cNvGraphicFramePr/>
          <p:nvPr/>
        </p:nvGraphicFramePr>
        <p:xfrm>
          <a:off x="561691" y="4869642"/>
          <a:ext cx="3000000" cy="3000000"/>
        </p:xfrm>
        <a:graphic>
          <a:graphicData uri="http://schemas.openxmlformats.org/drawingml/2006/table">
            <a:tbl>
              <a:tblPr>
                <a:noFill/>
                <a:tableStyleId>{1BB59BA5-A316-4F0C-B1F7-CDF804467041}</a:tableStyleId>
              </a:tblPr>
              <a:tblGrid>
                <a:gridCol w="1839725"/>
              </a:tblGrid>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Disease in the Revolutionary War Exemplar</a:t>
            </a:r>
            <a:endParaRPr sz="1900">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8"/>
          <p:cNvGraphicFramePr/>
          <p:nvPr/>
        </p:nvGraphicFramePr>
        <p:xfrm>
          <a:off x="453738" y="1662938"/>
          <a:ext cx="3000000" cy="3000000"/>
        </p:xfrm>
        <a:graphic>
          <a:graphicData uri="http://schemas.openxmlformats.org/drawingml/2006/table">
            <a:tbl>
              <a:tblPr>
                <a:noFill/>
                <a:tableStyleId>{950FA0AB-8B72-490F-9643-EBE04D129DFA}</a:tableStyleId>
              </a:tblPr>
              <a:tblGrid>
                <a:gridCol w="5080025"/>
                <a:gridCol w="178487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first years of the Revolutionary War, George Washington and his Continental Army faced a threat that proved deadlier than the British: a smallpox epidemic, lasting from 1775-1782 … After heavy losses [due to smallpox outbreaks] in Boston and Quebec, Washington implemented the first mass immunization policy in American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Smallpox… can take up to fourteen days before a person exposed to the virus will show symptoms… Death often comes within about two weeks… European colonization introduced smallpox to the Americas in the sixteenth century. Over the course of a little more than three centuries, outbreaks of the disease appeared sporadically in colonial America.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is difficult to track smallpox deaths during the Revolutionary War, but estimates indicate that Washington’s army lost more troops to disease in general than in combat. One study suggests that for every soldier who fell to the British, ten died from some sort of disease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British troops arriving from Europe were more likely to be immune to the disease, either through inoculation or natural exposure. This was not true of Washington’s forces. As soldiers concentrated themselves in camp, the chances of a smallpox outbreak increased… Washington… struggled with the question of inoculation. Doing so would not only risk an outbreak; it would also leave a portion of the army unfit for battle while they recovered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was for these reasons that Washington decided against inoculation during his army’s first encounter with smallpox: the Siege of Boston in 1775… When the British gave up the city in the spring of 1776, the outbreak became even harder to control. Refugees spread smallpox throughout Massachusetts, and Boston’s outbreak continued until the end of summer… These losses signaled to Washington… that the army’s smallpox policy was not effective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weeks of indecision, Washington issued the order to have all troops inoculated on February 5, 1777, in a letter to President John Hancock. The next day, a second letter was sent to Dr. William Shippen, Jr. that ordered all recruits arriving in Philadelphia to be inoculated. The practice [of mass inoculation] was soon implemented across the colonies. Army physicians also inoculated veteran soldiers… yet to be exposed. Washington needed the process to be done in secret. He feared that the British would learn of the army’s temporary weakness and use it to their advantage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Brenda Thacker, “Disease in the Revolutionary War,” The George Washington Presidential Library</a:t>
                      </a:r>
                      <a:r>
                        <a:rPr lang="en" sz="1100">
                          <a:solidFill>
                            <a:schemeClr val="dk1"/>
                          </a:solidFill>
                          <a:latin typeface="Halant"/>
                          <a:ea typeface="Halant"/>
                          <a:cs typeface="Halant"/>
                          <a:sym typeface="Halant"/>
                        </a:rPr>
                        <a:t>. (</a:t>
                      </a:r>
                      <a:r>
                        <a:rPr lang="en" sz="1100" u="sng">
                          <a:solidFill>
                            <a:schemeClr val="hlink"/>
                          </a:solidFill>
                          <a:latin typeface="Halant"/>
                          <a:ea typeface="Halant"/>
                          <a:cs typeface="Halant"/>
                          <a:sym typeface="Halant"/>
                          <a:hlinkClick r:id="rId4"/>
                        </a:rPr>
                        <a:t>Link to Full Article</a:t>
                      </a:r>
                      <a:r>
                        <a:rPr lang="en" sz="1100">
                          <a:solidFill>
                            <a:schemeClr val="dk1"/>
                          </a:solidFill>
                          <a:latin typeface="Halant"/>
                          <a:ea typeface="Halant"/>
                          <a:cs typeface="Halant"/>
                          <a:sym typeface="Halant"/>
                        </a:rPr>
                        <a:t>)</a:t>
                      </a:r>
                      <a:endParaRPr sz="1100">
                        <a:solidFill>
                          <a:schemeClr val="dk1"/>
                        </a:solidFill>
                        <a:latin typeface="Halant"/>
                        <a:ea typeface="Halant"/>
                        <a:cs typeface="Halant"/>
                        <a:sym typeface="Halant"/>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a major contribution to the war effort by George Washington?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Washington implemented the first mass immunization policy in American history.</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impact did smallpox have on the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contributed to many deaths. One study suggests that 10 soldiers died from disease for everyone who died in combat.</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was Washington hesitant to implement mass inoculation?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risked an outbreak and would leave those who got inoculated unfit for battle as they recovered.</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smallpox impact the war effort from 1775-1776?</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An outbreak spread in and around Boston during the </a:t>
                      </a:r>
                      <a:r>
                        <a:rPr b="1" lang="en" sz="1100">
                          <a:solidFill>
                            <a:schemeClr val="accent1"/>
                          </a:solidFill>
                          <a:latin typeface="Inter"/>
                          <a:ea typeface="Inter"/>
                          <a:cs typeface="Inter"/>
                          <a:sym typeface="Inter"/>
                        </a:rPr>
                        <a:t>siege</a:t>
                      </a:r>
                      <a:r>
                        <a:rPr b="1" lang="en" sz="1100">
                          <a:solidFill>
                            <a:schemeClr val="accent1"/>
                          </a:solidFill>
                          <a:latin typeface="Inter"/>
                          <a:ea typeface="Inter"/>
                          <a:cs typeface="Inter"/>
                          <a:sym typeface="Inter"/>
                        </a:rPr>
                        <a:t> of Boston.</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did Washington keep his inoculation campaign a secret?</a:t>
                      </a:r>
                      <a:endParaRPr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So that the British didn’t use the army’s weakness to their advantage.</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7" name="Google Shape;137;p28"/>
          <p:cNvSpPr txBox="1"/>
          <p:nvPr/>
        </p:nvSpPr>
        <p:spPr>
          <a:xfrm>
            <a:off x="1878100" y="7638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38" name="Google Shape;138;p28" title="Context@2x transparent.png"/>
          <p:cNvPicPr preferRelativeResize="0"/>
          <p:nvPr/>
        </p:nvPicPr>
        <p:blipFill rotWithShape="1">
          <a:blip r:embed="rId5">
            <a:alphaModFix/>
          </a:blip>
          <a:srcRect b="0" l="0" r="0" t="0"/>
          <a:stretch/>
        </p:blipFill>
        <p:spPr>
          <a:xfrm>
            <a:off x="812725" y="763861"/>
            <a:ext cx="850200" cy="850200"/>
          </a:xfrm>
          <a:prstGeom prst="rect">
            <a:avLst/>
          </a:prstGeom>
          <a:noFill/>
          <a:ln>
            <a:noFill/>
          </a:ln>
        </p:spPr>
      </p:pic>
      <p:sp>
        <p:nvSpPr>
          <p:cNvPr id="139" name="Google Shape;139;p28"/>
          <p:cNvSpPr txBox="1"/>
          <p:nvPr/>
        </p:nvSpPr>
        <p:spPr>
          <a:xfrm>
            <a:off x="468855" y="497705"/>
            <a:ext cx="68343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  Date: ________ Class: ___________________</a:t>
            </a:r>
            <a:endParaRPr b="1" sz="13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45" name="Google Shape;145;p29"/>
          <p:cNvGraphicFramePr/>
          <p:nvPr/>
        </p:nvGraphicFramePr>
        <p:xfrm>
          <a:off x="472467" y="913602"/>
          <a:ext cx="3000000" cy="3000000"/>
        </p:xfrm>
        <a:graphic>
          <a:graphicData uri="http://schemas.openxmlformats.org/drawingml/2006/table">
            <a:tbl>
              <a:tblPr>
                <a:noFill/>
                <a:tableStyleId>{1BB59BA5-A316-4F0C-B1F7-CDF804467041}</a:tableStyleId>
              </a:tblPr>
              <a:tblGrid>
                <a:gridCol w="2073975"/>
                <a:gridCol w="247995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Specifically, Lt. Colonel David Grier. More broadly, soldiers of the Continental army.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Washington</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March 12, 1777. George Washington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was toward the beginning of the Revolutionary War. Also this was after the mass smallpox outbreak during the Siege of Boston.</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It was written as military orders so that soldiers were inoculated against smallpox.</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“Those, who have not, are to be sent to Philadelphia, and put under the direction of the commanding officer there, who will have them inoculated.”</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376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Washington clearly sees smallpox as a threat to his army’s chances of defeating the British. He is making a tough choice in hopes that it will make the army stronger and more fit for war in the long term.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Leaders have to make decisions for large groups that directly impact those groups. This is probably why he was initially hesitant </a:t>
                      </a:r>
                      <a:r>
                        <a:rPr b="1" lang="en" sz="1100">
                          <a:solidFill>
                            <a:srgbClr val="E95C3D"/>
                          </a:solidFill>
                          <a:latin typeface="Inter"/>
                          <a:ea typeface="Inter"/>
                          <a:cs typeface="Inter"/>
                          <a:sym typeface="Inter"/>
                        </a:rPr>
                        <a:t>during</a:t>
                      </a:r>
                      <a:r>
                        <a:rPr b="1" lang="en" sz="1100">
                          <a:solidFill>
                            <a:srgbClr val="E95C3D"/>
                          </a:solidFill>
                          <a:latin typeface="Inter"/>
                          <a:ea typeface="Inter"/>
                          <a:cs typeface="Inter"/>
                          <a:sym typeface="Inter"/>
                        </a:rPr>
                        <a:t> the siege of Boston, but the consequences of those circumstances pushed him to make this decision.</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1. This document recognizes the role that disease plays in a war, when most people only consider battlefront deaths.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2. This document marks the first ever mass immunization policy in what would become the U.S.</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“You are hereby required immediately to send me an exact return of your regiment, and to send all your recruits, who have had the small pox to join the Army.” </a:t>
                      </a:r>
                      <a:r>
                        <a:rPr b="1" lang="en" sz="1100">
                          <a:solidFill>
                            <a:srgbClr val="E95C3D"/>
                          </a:solidFill>
                          <a:latin typeface="Inter"/>
                          <a:ea typeface="Inter"/>
                          <a:cs typeface="Inter"/>
                          <a:sym typeface="Inter"/>
                        </a:rPr>
                        <a:t>Washington's</a:t>
                      </a:r>
                      <a:r>
                        <a:rPr b="1" lang="en" sz="1100">
                          <a:solidFill>
                            <a:srgbClr val="E95C3D"/>
                          </a:solidFill>
                          <a:latin typeface="Inter"/>
                          <a:ea typeface="Inter"/>
                          <a:cs typeface="Inter"/>
                          <a:sym typeface="Inter"/>
                        </a:rPr>
                        <a:t> tone here shows the urgency of the situation, marking it a pivotal turning point in his </a:t>
                      </a:r>
                      <a:r>
                        <a:rPr b="1" lang="en" sz="1100">
                          <a:solidFill>
                            <a:srgbClr val="E95C3D"/>
                          </a:solidFill>
                          <a:latin typeface="Inter"/>
                          <a:ea typeface="Inter"/>
                          <a:cs typeface="Inter"/>
                          <a:sym typeface="Inter"/>
                        </a:rPr>
                        <a:t>strategy</a:t>
                      </a:r>
                      <a:r>
                        <a:rPr b="1" lang="en" sz="1100">
                          <a:solidFill>
                            <a:srgbClr val="E95C3D"/>
                          </a:solidFill>
                          <a:latin typeface="Inter"/>
                          <a:ea typeface="Inter"/>
                          <a:cs typeface="Inter"/>
                          <a:sym typeface="Inter"/>
                        </a:rPr>
                        <a:t> in the war.</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46" name="Google Shape;146;p29"/>
          <p:cNvGraphicFramePr/>
          <p:nvPr/>
        </p:nvGraphicFramePr>
        <p:xfrm>
          <a:off x="561691" y="4938267"/>
          <a:ext cx="3000000" cy="3000000"/>
        </p:xfrm>
        <a:graphic>
          <a:graphicData uri="http://schemas.openxmlformats.org/drawingml/2006/table">
            <a:tbl>
              <a:tblPr>
                <a:noFill/>
                <a:tableStyleId>{1BB59BA5-A316-4F0C-B1F7-CDF804467041}</a:tableStyleId>
              </a:tblPr>
              <a:tblGrid>
                <a:gridCol w="1839725"/>
              </a:tblGrid>
              <a:tr h="608075">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hereby</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inoculated</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pleas</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8" name="Google Shape;148;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